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147481768" r:id="rId5"/>
    <p:sldId id="348" r:id="rId6"/>
    <p:sldId id="2147481807" r:id="rId7"/>
    <p:sldId id="2147481808" r:id="rId8"/>
    <p:sldId id="2147481803" r:id="rId9"/>
    <p:sldId id="349" r:id="rId10"/>
    <p:sldId id="2147481810" r:id="rId11"/>
    <p:sldId id="214748180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7" autoAdjust="0"/>
    <p:restoredTop sz="94681"/>
  </p:normalViewPr>
  <p:slideViewPr>
    <p:cSldViewPr snapToGrid="0">
      <p:cViewPr varScale="1">
        <p:scale>
          <a:sx n="160" d="100"/>
          <a:sy n="160" d="100"/>
        </p:scale>
        <p:origin x="250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Score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1321934041837878E-2"/>
          <c:y val="0.10442972558276317"/>
          <c:w val="0.94199355430856313"/>
          <c:h val="0.850874408032119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947FC">
                  <a:alpha val="99000"/>
                </a:srgbClr>
              </a:solidFill>
              <a:ln cmpd="dbl">
                <a:solidFill>
                  <a:schemeClr val="accent1"/>
                </a:solidFill>
                <a:prstDash val="solid"/>
              </a:ln>
              <a:effectLst>
                <a:glow rad="76200">
                  <a:srgbClr val="ED45AB"/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6C23-404E-BAF2-784912BF0E6D}"/>
              </c:ext>
            </c:extLst>
          </c:dPt>
          <c:dPt>
            <c:idx val="1"/>
            <c:invertIfNegative val="0"/>
            <c:bubble3D val="0"/>
            <c:spPr>
              <a:solidFill>
                <a:srgbClr val="668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23-404E-BAF2-784912BF0E6D}"/>
              </c:ext>
            </c:extLst>
          </c:dPt>
          <c:dPt>
            <c:idx val="2"/>
            <c:invertIfNegative val="0"/>
            <c:bubble3D val="0"/>
            <c:spPr>
              <a:solidFill>
                <a:srgbClr val="668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23-404E-BAF2-784912BF0E6D}"/>
              </c:ext>
            </c:extLst>
          </c:dPt>
          <c:dPt>
            <c:idx val="3"/>
            <c:invertIfNegative val="0"/>
            <c:bubble3D val="0"/>
            <c:spPr>
              <a:solidFill>
                <a:srgbClr val="57BA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23-404E-BAF2-784912BF0E6D}"/>
              </c:ext>
            </c:extLst>
          </c:dPt>
          <c:dPt>
            <c:idx val="4"/>
            <c:invertIfNegative val="0"/>
            <c:bubble3D val="0"/>
            <c:spPr>
              <a:solidFill>
                <a:srgbClr val="57BAE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C23-404E-BAF2-784912BF0E6D}"/>
              </c:ext>
            </c:extLst>
          </c:dPt>
          <c:dPt>
            <c:idx val="5"/>
            <c:invertIfNegative val="0"/>
            <c:bubble3D val="0"/>
            <c:spPr>
              <a:solidFill>
                <a:srgbClr val="ED45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C23-404E-BAF2-784912BF0E6D}"/>
              </c:ext>
            </c:extLst>
          </c:dPt>
          <c:dPt>
            <c:idx val="6"/>
            <c:invertIfNegative val="0"/>
            <c:bubble3D val="0"/>
            <c:spPr>
              <a:solidFill>
                <a:srgbClr val="ED45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C23-404E-BAF2-784912BF0E6D}"/>
              </c:ext>
            </c:extLst>
          </c:dPt>
          <c:dPt>
            <c:idx val="7"/>
            <c:invertIfNegative val="0"/>
            <c:bubble3D val="0"/>
            <c:spPr>
              <a:solidFill>
                <a:srgbClr val="ED45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C23-404E-BAF2-784912BF0E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Overall</c:v>
                </c:pt>
                <c:pt idx="1">
                  <c:v>Presentations</c:v>
                </c:pt>
                <c:pt idx="2">
                  <c:v>Workshops</c:v>
                </c:pt>
                <c:pt idx="3">
                  <c:v>Room layout</c:v>
                </c:pt>
                <c:pt idx="4">
                  <c:v>Audio/visual</c:v>
                </c:pt>
                <c:pt idx="5">
                  <c:v>Facilities </c:v>
                </c:pt>
                <c:pt idx="6">
                  <c:v>Catering</c:v>
                </c:pt>
                <c:pt idx="7">
                  <c:v>Accessibility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4.3</c:v>
                </c:pt>
                <c:pt idx="1">
                  <c:v>3.9</c:v>
                </c:pt>
                <c:pt idx="2">
                  <c:v>4.2</c:v>
                </c:pt>
                <c:pt idx="3">
                  <c:v>4.0999999999999996</c:v>
                </c:pt>
                <c:pt idx="4">
                  <c:v>4.0999999999999996</c:v>
                </c:pt>
                <c:pt idx="5">
                  <c:v>4.7</c:v>
                </c:pt>
                <c:pt idx="6">
                  <c:v>4.7</c:v>
                </c:pt>
                <c:pt idx="7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C23-404E-BAF2-784912BF0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6313519"/>
        <c:axId val="1010684415"/>
      </c:barChart>
      <c:catAx>
        <c:axId val="1066313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684415"/>
        <c:crosses val="autoZero"/>
        <c:auto val="1"/>
        <c:lblAlgn val="ctr"/>
        <c:lblOffset val="100"/>
        <c:noMultiLvlLbl val="0"/>
      </c:catAx>
      <c:valAx>
        <c:axId val="1010684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6313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23D32-29E9-4457-8F71-29A6C05165F1}" type="datetimeFigureOut">
              <a:rPr lang="en-GB" smtClean="0"/>
              <a:t>24/07/2025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0DC72-368D-4826-BA52-A45CF323A6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97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08A2E-A517-B6E5-2F8C-128BE05EF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E84C8-439E-C8CC-291B-1F854BD161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EF435-C0A0-BC33-0055-0F8E54F27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EDC8C-68F9-7D4D-6051-3DD2EBCCE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76836-09D1-484F-AB2E-15C28080EFE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111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F41E3-685B-4958-E540-9C136597B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663BA3-6883-B460-374C-64DF80316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49AF16-4AF6-74E4-D31F-5FB002FC6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EECBB-87F9-FBB9-11FF-0EFACD0A9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76836-09D1-484F-AB2E-15C28080EFE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221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08A2E-A517-B6E5-2F8C-128BE05EF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E84C8-439E-C8CC-291B-1F854BD161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EF435-C0A0-BC33-0055-0F8E54F27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EDC8C-68F9-7D4D-6051-3DD2EBCCE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76836-09D1-484F-AB2E-15C28080EFE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111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41F11-E64E-43AF-962D-08F20D951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B476C-FAA5-875D-077B-DA678506D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7DC2B7-4C2F-948D-39F6-1A2B4D6E1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F05F0-1A30-8AFB-D2F0-60956FDC12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76836-09D1-484F-AB2E-15C28080EFE9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6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438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57BAE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EFE22-4F3A-CA93-E650-DCB57A9D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E4B518-46CA-334E-8F36-AEA2CE8D4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8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8F8638A-79DC-4848-BFCF-A27C6044E8AA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71" y="1223698"/>
            <a:ext cx="4634198" cy="470924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B887A3-3393-0334-E6A6-56A6A8279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4662" y="1223699"/>
            <a:ext cx="5815222" cy="4709249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225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2D5B553-90DD-444B-A7D8-9894D6E8DC45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6604369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25883974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0314668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818219178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410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F1AA65-5034-4C98-962E-00962F77016F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31478348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651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F1AA65-5034-4C98-962E-00962F77016F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25655231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699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F1AA65-5034-4C98-962E-00962F77016F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43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60DD123-ED88-413C-B069-9BFE14E2FF10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787" t="26643" r="5787" b="26643"/>
          <a:stretch/>
        </p:blipFill>
        <p:spPr>
          <a:xfrm>
            <a:off x="3834581" y="928594"/>
            <a:ext cx="4522838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50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8" y="1053297"/>
            <a:ext cx="4543532" cy="245190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96998E5-2466-48A1-884A-29AA3E8C2B0E}" type="datetime4">
              <a:rPr lang="en-US" smtClean="0"/>
              <a:t>July 24, 2025</a:t>
            </a:fld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9188" y="3681199"/>
            <a:ext cx="4528291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188" y="4414684"/>
            <a:ext cx="5100531" cy="200389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37B34-0C8E-9F9B-1EE9-F268EC67DC11}"/>
              </a:ext>
            </a:extLst>
          </p:cNvPr>
          <p:cNvSpPr/>
          <p:nvPr userDrawn="1"/>
        </p:nvSpPr>
        <p:spPr>
          <a:xfrm>
            <a:off x="9006348" y="0"/>
            <a:ext cx="3185652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6305312A-0436-7089-F128-24EB5817FE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78012" y="1053297"/>
            <a:ext cx="5751871" cy="4879651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57374AD2-F53B-5A44-B6B2-7401529F4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25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60DD123-ED88-413C-B069-9BFE14E2FF10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6D643A-E982-BF4E-EA7B-B5AAEAA6EC24}"/>
              </a:ext>
            </a:extLst>
          </p:cNvPr>
          <p:cNvCxnSpPr/>
          <p:nvPr userDrawn="1"/>
        </p:nvCxnSpPr>
        <p:spPr>
          <a:xfrm>
            <a:off x="694481" y="3969291"/>
            <a:ext cx="1071815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A9FD5F3D-1B91-4B9D-486C-1CE41DF46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81" y="4180902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11C043-6EDE-8BD1-EB29-FE486BC94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481" y="3160027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513F1507-5C4A-5436-F7C4-0ABF111CA2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481" y="4984573"/>
            <a:ext cx="10718156" cy="42609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7" t="26643" r="5787" b="26643"/>
          <a:stretch/>
        </p:blipFill>
        <p:spPr>
          <a:xfrm>
            <a:off x="3834581" y="1983562"/>
            <a:ext cx="4522838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1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33E1075-DF65-4B7C-A4E1-949D283B7881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3CADF1-46E7-C694-DB74-8A3B7F44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883" t="30593" r="29588" b="36589"/>
          <a:stretch/>
        </p:blipFill>
        <p:spPr>
          <a:xfrm>
            <a:off x="0" y="829339"/>
            <a:ext cx="6431280" cy="602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19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792C5FF-F67B-4325-9383-191910CDF696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277656F7-2D97-F7B5-3FE6-4326FEE17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010" y="1990846"/>
            <a:ext cx="5185459" cy="42363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247525B-D512-687E-94D2-2D6E3358D4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2533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5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EFE22-4F3A-CA93-E650-DCB57A9D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E4B518-46CA-334E-8F36-AEA2CE8D4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6193" y="668405"/>
            <a:ext cx="2959614" cy="4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72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792C5FF-F67B-4325-9383-191910CDF696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25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EB9640C5-15F3-262A-D463-46CA65DA0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E5F630D-4439-40E7-BC9C-18B4CD038E66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CAC1756-21EC-7017-300D-AB81426369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065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D12722-6C6F-0747-D290-20AE47EAD1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429000"/>
            <a:ext cx="5467109" cy="265267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6" name="Picture 5" descr="A black and blue symbol&#10;&#10;AI-generated content may be incorrect.">
            <a:extLst>
              <a:ext uri="{FF2B5EF4-FFF2-40B4-BE49-F238E27FC236}">
                <a16:creationId xmlns:a16="http://schemas.microsoft.com/office/drawing/2014/main" id="{136D83D7-5E87-342E-AE64-1F0F01644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36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2ED5264-F590-4DBE-9288-D6591EA4914B}" type="datetime4">
              <a:rPr lang="en-US" smtClean="0"/>
              <a:t>July 24, 2025</a:t>
            </a:fld>
            <a:endParaRPr lang="en-US"/>
          </a:p>
        </p:txBody>
      </p:sp>
      <p:pic>
        <p:nvPicPr>
          <p:cNvPr id="2" name="Picture 1" descr="A group of people using devices&#10;&#10;AI-generated content may be incorrect.">
            <a:extLst>
              <a:ext uri="{FF2B5EF4-FFF2-40B4-BE49-F238E27FC236}">
                <a16:creationId xmlns:a16="http://schemas.microsoft.com/office/drawing/2014/main" id="{D372D4AF-930A-2651-685E-22F624895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98006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F7499D19-30FE-4F24-5682-0386AE0D5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2ED5264-F590-4DBE-9288-D6591EA4914B}" type="datetime4">
              <a:rPr lang="en-US" smtClean="0"/>
              <a:t>July 24, 2025</a:t>
            </a:fld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638352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39684D-60A5-40CB-EDC2-8C54977638DA}"/>
              </a:ext>
            </a:extLst>
          </p:cNvPr>
          <p:cNvSpPr/>
          <p:nvPr userDrawn="1"/>
        </p:nvSpPr>
        <p:spPr>
          <a:xfrm>
            <a:off x="0" y="0"/>
            <a:ext cx="12192000" cy="6230066"/>
          </a:xfrm>
          <a:prstGeom prst="rect">
            <a:avLst/>
          </a:prstGeom>
          <a:solidFill>
            <a:srgbClr val="FD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D2D098E8-08B8-36D0-1B4C-1012881F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571" y="1276110"/>
            <a:ext cx="3623280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FB3036C2-F687-B6B7-B535-18091FF42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FD1ACEA9-074F-5DD7-8E33-C5C191A15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1C2BEC57-5A7B-7F7B-FD8B-AAA21B4B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60DD123-ED88-413C-B069-9BFE14E2FF10}" type="datetime4">
              <a:rPr lang="en-US" smtClean="0"/>
              <a:pPr/>
              <a:t>July 24,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89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17FB6C-BBA7-C966-58D2-BC06C67EFD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E10A4D-23A2-4361-9605-021EF9263F25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46650477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3855542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31688753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366590788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800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3020FF9-3755-4D09-B17E-666EB3335595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50800809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25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938834-6F86-46DF-BB81-B17A8FABFD5E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123753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rgbClr val="FDFAFF">
                <a:alpha val="14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568487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8095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EE45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EFE22-4F3A-CA93-E650-DCB57A9D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E4B518-46CA-334E-8F36-AEA2CE8D4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63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EE45A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67995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7BAE5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03075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847F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13990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55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61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32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80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41525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93628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24193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EFE22-4F3A-CA93-E650-DCB57A9D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E4B518-46CA-334E-8F36-AEA2CE8D4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50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28588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71285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6131644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415235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1A2612B-E518-4A48-95F8-87F927A45724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0329579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9D32F-C5DE-ACA6-1C6F-11067253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AFB3-4D70-7F4A-B7EB-DD946F5FBB60}" type="datetimeFigureOut">
              <a:rPr lang="en-US" smtClean="0"/>
              <a:t>7/24/25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EFE22-4F3A-CA93-E650-DCB57A9D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4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6680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EFE22-4F3A-CA93-E650-DCB57A9D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E4B518-46CA-334E-8F36-AEA2CE8D4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8C9E1-9FF3-E411-91EA-389A5C83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27D54D-D3A4-4F80-9067-507D13E9518F}" type="datetime4">
              <a:rPr lang="en-US" smtClean="0"/>
              <a:t>July 24,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35C8F-E7B6-BCE0-4ECB-685385DE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5BCD8-9704-24AB-FEA0-1B453772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pink light&#10;&#10;AI-generated content may be incorrect.">
            <a:extLst>
              <a:ext uri="{FF2B5EF4-FFF2-40B4-BE49-F238E27FC236}">
                <a16:creationId xmlns:a16="http://schemas.microsoft.com/office/drawing/2014/main" id="{8DDEEEEC-7A7E-F7CA-B2F8-927F4A57E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77301A4-E33F-5513-DBD8-CB80C91A9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0313" y="1083492"/>
            <a:ext cx="4291374" cy="7107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73CF81-8119-0439-393D-11A6AB9A23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5184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8F216E-E551-6795-8862-7F0A45FF61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9536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3AB4B-E3FD-C63D-55EB-8B0E553DC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4977" y="6260971"/>
            <a:ext cx="3886200" cy="2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tablet&#10;&#10;AI-generated content may be incorrect.">
            <a:extLst>
              <a:ext uri="{FF2B5EF4-FFF2-40B4-BE49-F238E27FC236}">
                <a16:creationId xmlns:a16="http://schemas.microsoft.com/office/drawing/2014/main" id="{63EB72F9-E5EA-FE62-133B-685F5B9F99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15E95-EFB1-B861-60B7-114DAD5C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2150"/>
            <a:ext cx="4776470" cy="318929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0FE9-FC5A-AB82-F953-4E6DF424C0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0682"/>
            <a:ext cx="4776470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EE45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5CE18-F55C-A69B-4BBA-4812C557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01685-5938-2440-66BF-75C9A1B57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5963CEA-379C-5800-F08A-2E27BE29F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450" y="5531948"/>
            <a:ext cx="3785870" cy="62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2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B68F35A-8BC5-44C7-B3B2-4096ED968397}" type="datetime4">
              <a:rPr lang="en-US" smtClean="0"/>
              <a:pPr/>
              <a:t>July 24, 2025</a:t>
            </a:fld>
            <a:endParaRPr lang="en-US"/>
          </a:p>
        </p:txBody>
      </p:sp>
      <p:pic>
        <p:nvPicPr>
          <p:cNvPr id="20" name="Picture 19" descr="A black and blue symbol&#10;&#10;AI-generated content may be incorrect.">
            <a:extLst>
              <a:ext uri="{FF2B5EF4-FFF2-40B4-BE49-F238E27FC236}">
                <a16:creationId xmlns:a16="http://schemas.microsoft.com/office/drawing/2014/main" id="{20E09215-C3CD-F354-B2E7-DEA6AAA0A7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C581095-D764-29CD-721C-44F34163B4FC}"/>
              </a:ext>
            </a:extLst>
          </p:cNvPr>
          <p:cNvGrpSpPr/>
          <p:nvPr userDrawn="1"/>
        </p:nvGrpSpPr>
        <p:grpSpPr>
          <a:xfrm>
            <a:off x="371789" y="1428703"/>
            <a:ext cx="11358095" cy="4419438"/>
            <a:chOff x="838200" y="1286686"/>
            <a:chExt cx="11041868" cy="428462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03B678-F5DF-8BB2-0565-76D5F5CEF88A}"/>
                </a:ext>
              </a:extLst>
            </p:cNvPr>
            <p:cNvGrpSpPr/>
            <p:nvPr userDrawn="1"/>
          </p:nvGrpSpPr>
          <p:grpSpPr>
            <a:xfrm>
              <a:off x="838200" y="1286686"/>
              <a:ext cx="3540498" cy="4284627"/>
              <a:chOff x="838200" y="1286686"/>
              <a:chExt cx="3540498" cy="428462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1D2782-F90A-F5AB-E0F7-E08D34E56DB1}"/>
                  </a:ext>
                </a:extLst>
              </p:cNvPr>
              <p:cNvSpPr/>
              <p:nvPr userDrawn="1"/>
            </p:nvSpPr>
            <p:spPr>
              <a:xfrm>
                <a:off x="83820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B4BCC9-248C-6636-CD47-41153A2E55D2}"/>
                  </a:ext>
                </a:extLst>
              </p:cNvPr>
              <p:cNvSpPr/>
              <p:nvPr userDrawn="1"/>
            </p:nvSpPr>
            <p:spPr>
              <a:xfrm>
                <a:off x="838200" y="1286686"/>
                <a:ext cx="3540498" cy="882502"/>
              </a:xfrm>
              <a:prstGeom prst="rect">
                <a:avLst/>
              </a:prstGeom>
              <a:solidFill>
                <a:srgbClr val="5847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1EB544F-7D91-9EE7-FFF3-19EFD1616591}"/>
                </a:ext>
              </a:extLst>
            </p:cNvPr>
            <p:cNvGrpSpPr/>
            <p:nvPr userDrawn="1"/>
          </p:nvGrpSpPr>
          <p:grpSpPr>
            <a:xfrm>
              <a:off x="4588885" y="1286686"/>
              <a:ext cx="3540498" cy="4284627"/>
              <a:chOff x="4602480" y="1286686"/>
              <a:chExt cx="3540498" cy="428462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48B154-DC91-E172-F8D6-5F689535D517}"/>
                  </a:ext>
                </a:extLst>
              </p:cNvPr>
              <p:cNvSpPr/>
              <p:nvPr userDrawn="1"/>
            </p:nvSpPr>
            <p:spPr>
              <a:xfrm>
                <a:off x="460248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FB17F3-B2E0-B994-3EA5-2BF279AFAD6F}"/>
                  </a:ext>
                </a:extLst>
              </p:cNvPr>
              <p:cNvSpPr/>
              <p:nvPr userDrawn="1"/>
            </p:nvSpPr>
            <p:spPr>
              <a:xfrm>
                <a:off x="4602480" y="1286686"/>
                <a:ext cx="3540498" cy="882502"/>
              </a:xfrm>
              <a:prstGeom prst="rect">
                <a:avLst/>
              </a:prstGeom>
              <a:solidFill>
                <a:srgbClr val="EE45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F744A6-9DBD-B042-E48E-2432600D58EE}"/>
                </a:ext>
              </a:extLst>
            </p:cNvPr>
            <p:cNvGrpSpPr/>
            <p:nvPr userDrawn="1"/>
          </p:nvGrpSpPr>
          <p:grpSpPr>
            <a:xfrm>
              <a:off x="8339570" y="1286686"/>
              <a:ext cx="3540498" cy="4284627"/>
              <a:chOff x="8339570" y="1286686"/>
              <a:chExt cx="3540498" cy="428462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A3E5F2-D626-8C0D-F0CB-76B95CF7D263}"/>
                  </a:ext>
                </a:extLst>
              </p:cNvPr>
              <p:cNvSpPr/>
              <p:nvPr userDrawn="1"/>
            </p:nvSpPr>
            <p:spPr>
              <a:xfrm>
                <a:off x="833957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C02FD1-182C-F026-5811-606586E7F433}"/>
                  </a:ext>
                </a:extLst>
              </p:cNvPr>
              <p:cNvSpPr/>
              <p:nvPr userDrawn="1"/>
            </p:nvSpPr>
            <p:spPr>
              <a:xfrm>
                <a:off x="8339570" y="1286686"/>
                <a:ext cx="3540498" cy="882502"/>
              </a:xfrm>
              <a:prstGeom prst="rect">
                <a:avLst/>
              </a:prstGeom>
              <a:solidFill>
                <a:srgbClr val="57B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508D1EA-6B92-5C7A-7C5B-7D7DE84B94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8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DBAA23D-EED0-1A9B-FFD6-5B8AB6F103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87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DB8143F1-CF25-C577-195A-E4F46AA85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1358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8786537-7660-671E-D7F4-B22953F893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CAF6D60-BAF0-49F4-FC51-9D4FEE523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87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4F689B8E-05D4-9C4A-A2F4-43D1730920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7819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68927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6" y="1053297"/>
            <a:ext cx="4543532" cy="2451903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2038230-CC33-45F6-8C30-195D8038802B}" type="datetime4">
              <a:rPr lang="en-US" smtClean="0"/>
              <a:pPr/>
              <a:t>July 24, 2025</a:t>
            </a:fld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215F7BA-DCDE-512E-FB12-0B367B1FA763}"/>
              </a:ext>
            </a:extLst>
          </p:cNvPr>
          <p:cNvSpPr/>
          <p:nvPr userDrawn="1"/>
        </p:nvSpPr>
        <p:spPr>
          <a:xfrm>
            <a:off x="0" y="4540642"/>
            <a:ext cx="5623560" cy="1388779"/>
          </a:xfrm>
          <a:custGeom>
            <a:avLst/>
            <a:gdLst>
              <a:gd name="connsiteX0" fmla="*/ 0 w 5623560"/>
              <a:gd name="connsiteY0" fmla="*/ 0 h 1388779"/>
              <a:gd name="connsiteX1" fmla="*/ 5465211 w 5623560"/>
              <a:gd name="connsiteY1" fmla="*/ 0 h 1388779"/>
              <a:gd name="connsiteX2" fmla="*/ 5623560 w 5623560"/>
              <a:gd name="connsiteY2" fmla="*/ 158349 h 1388779"/>
              <a:gd name="connsiteX3" fmla="*/ 5623560 w 5623560"/>
              <a:gd name="connsiteY3" fmla="*/ 1230430 h 1388779"/>
              <a:gd name="connsiteX4" fmla="*/ 5465211 w 5623560"/>
              <a:gd name="connsiteY4" fmla="*/ 1388779 h 1388779"/>
              <a:gd name="connsiteX5" fmla="*/ 0 w 5623560"/>
              <a:gd name="connsiteY5" fmla="*/ 1388779 h 13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1388779">
                <a:moveTo>
                  <a:pt x="0" y="0"/>
                </a:moveTo>
                <a:lnTo>
                  <a:pt x="5465211" y="0"/>
                </a:lnTo>
                <a:cubicBezTo>
                  <a:pt x="5552665" y="0"/>
                  <a:pt x="5623560" y="70895"/>
                  <a:pt x="5623560" y="158349"/>
                </a:cubicBezTo>
                <a:lnTo>
                  <a:pt x="5623560" y="1230430"/>
                </a:lnTo>
                <a:cubicBezTo>
                  <a:pt x="5623560" y="1317884"/>
                  <a:pt x="5552665" y="1388779"/>
                  <a:pt x="5465211" y="1388779"/>
                </a:cubicBezTo>
                <a:lnTo>
                  <a:pt x="0" y="1388779"/>
                </a:lnTo>
                <a:close/>
              </a:path>
            </a:pathLst>
          </a:cu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226" y="3681199"/>
            <a:ext cx="4528291" cy="558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3121" y="1899920"/>
            <a:ext cx="5939656" cy="402950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3928B5D3-60BF-C0B1-9039-43929A8785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3121" y="1053297"/>
            <a:ext cx="5939656" cy="74353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7FDF6099-D93A-D097-8DAE-9961141DD3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258" y="5173980"/>
            <a:ext cx="4355452" cy="5461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D302F1-DC8F-D911-D2FE-D5CA0634AE7A}"/>
              </a:ext>
            </a:extLst>
          </p:cNvPr>
          <p:cNvGrpSpPr/>
          <p:nvPr userDrawn="1"/>
        </p:nvGrpSpPr>
        <p:grpSpPr>
          <a:xfrm>
            <a:off x="385691" y="4695411"/>
            <a:ext cx="630378" cy="385916"/>
            <a:chOff x="-1469509" y="1831898"/>
            <a:chExt cx="499872" cy="306020"/>
          </a:xfrm>
          <a:solidFill>
            <a:srgbClr val="EE45AC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61E9358-6790-1CCB-F439-E49CA6DA233D}"/>
                </a:ext>
              </a:extLst>
            </p:cNvPr>
            <p:cNvSpPr/>
            <p:nvPr userDrawn="1"/>
          </p:nvSpPr>
          <p:spPr>
            <a:xfrm>
              <a:off x="-1469509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2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4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6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4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8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4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0A54CD-4CFF-68F0-2C39-DC4118869751}"/>
                </a:ext>
              </a:extLst>
            </p:cNvPr>
            <p:cNvSpPr/>
            <p:nvPr userDrawn="1"/>
          </p:nvSpPr>
          <p:spPr>
            <a:xfrm>
              <a:off x="-1200066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3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5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7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5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9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5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6704EA80-12DB-7EE9-4EBD-3BF312B4C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5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AFB9B-94F7-3F05-8D1D-222CD762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8F2A-37D9-3A76-6EDE-23DBCCB55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0039"/>
            <a:ext cx="10515600" cy="500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1F1C0-8933-A7D5-EC19-2826EA0C5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4B6F-AF10-6060-9222-612112274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464" y="6492875"/>
            <a:ext cx="983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1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oserve.com/news-updates/news-and-updates/news/new-xoserve-white-paper-explores-gas-industry-attitudes-towards-code-refor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ED03-A110-0717-335B-A49758794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463379-65C0-BEBB-2A19-F552472823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8 July Customer Strategy Day</a:t>
            </a:r>
            <a:endParaRPr lang="en-IN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04A83-C0F9-D0E2-4448-935BDCF33897}"/>
              </a:ext>
            </a:extLst>
          </p:cNvPr>
          <p:cNvSpPr txBox="1">
            <a:spLocks/>
          </p:cNvSpPr>
          <p:nvPr/>
        </p:nvSpPr>
        <p:spPr>
          <a:xfrm>
            <a:off x="1524000" y="4020359"/>
            <a:ext cx="9144000" cy="6968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57BAE5"/>
                </a:solidFill>
              </a:rPr>
              <a:t>Customer feedback</a:t>
            </a:r>
          </a:p>
        </p:txBody>
      </p:sp>
    </p:spTree>
    <p:extLst>
      <p:ext uri="{BB962C8B-B14F-4D97-AF65-F5344CB8AC3E}">
        <p14:creationId xmlns:p14="http://schemas.microsoft.com/office/powerpoint/2010/main" val="396575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101E1-5A2F-24FF-EC53-B7E5484EA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AB2DD19-4775-759E-2298-74D85E739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5F7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July 2025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A7D6C2-621D-01AE-6AD1-67CAD88CBF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1440000"/>
            <a:ext cx="6335761" cy="423633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IN" b="1" dirty="0">
                <a:solidFill>
                  <a:schemeClr val="accent5"/>
                </a:solidFill>
              </a:rPr>
              <a:t>34 attendees joined the event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19 customers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15 stakeholders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dirty="0"/>
              <a:t>10</a:t>
            </a:r>
            <a:r>
              <a:rPr lang="en-IN" dirty="0">
                <a:solidFill>
                  <a:schemeClr val="bg1"/>
                </a:solidFill>
              </a:rPr>
              <a:t> no shows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IN" dirty="0"/>
          </a:p>
          <a:p>
            <a:pPr>
              <a:spcAft>
                <a:spcPts val="1200"/>
              </a:spcAft>
            </a:pPr>
            <a:r>
              <a:rPr lang="en-IN" b="1" dirty="0">
                <a:solidFill>
                  <a:schemeClr val="accent5"/>
                </a:solidFill>
              </a:rPr>
              <a:t>Potential reasons for lower numbers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Contact data requires refresh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dirty="0"/>
              <a:t>Timing (summer, JO clash, short invitation time)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bg1"/>
                </a:solidFill>
              </a:rPr>
              <a:t>DSC meeting fatigue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C941B61-1F0F-A83F-C49C-0B272BB1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Attendees</a:t>
            </a:r>
            <a:endParaRPr lang="en-IN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B826CF-C3F8-A4F3-11F8-B26AC6087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260" y="1990846"/>
            <a:ext cx="5309942" cy="35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1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75FBF-E529-3C81-1D51-CF87ABB5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58429" y="6453654"/>
            <a:ext cx="2372360" cy="228600"/>
          </a:xfrm>
        </p:spPr>
        <p:txBody>
          <a:bodyPr/>
          <a:lstStyle/>
          <a:p>
            <a:pPr algn="r"/>
            <a:r>
              <a:rPr lang="en-US" dirty="0"/>
              <a:t>July 2025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E3A04F9-8B61-C8E4-612D-0FBC2747FF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4607694"/>
              </p:ext>
            </p:extLst>
          </p:nvPr>
        </p:nvGraphicFramePr>
        <p:xfrm>
          <a:off x="2017059" y="1013012"/>
          <a:ext cx="8373035" cy="512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6">
            <a:extLst>
              <a:ext uri="{FF2B5EF4-FFF2-40B4-BE49-F238E27FC236}">
                <a16:creationId xmlns:a16="http://schemas.microsoft.com/office/drawing/2014/main" id="{06985C98-3713-0E07-7BA7-0B5317568C31}"/>
              </a:ext>
            </a:extLst>
          </p:cNvPr>
          <p:cNvSpPr txBox="1">
            <a:spLocks/>
          </p:cNvSpPr>
          <p:nvPr/>
        </p:nvSpPr>
        <p:spPr>
          <a:xfrm>
            <a:off x="1095270" y="365125"/>
            <a:ext cx="10634614" cy="637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Customer feedback scores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15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87147-0453-A838-4695-61E133554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7E0B47-5499-A466-65BB-9E65CAF45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</p:spPr>
        <p:txBody>
          <a:bodyPr anchor="ctr">
            <a:normAutofit/>
          </a:bodyPr>
          <a:lstStyle/>
          <a:p>
            <a: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July 2025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7DA268-66BD-DDB8-1492-5E6B85C05599}"/>
              </a:ext>
            </a:extLst>
          </p:cNvPr>
          <p:cNvSpPr txBox="1"/>
          <p:nvPr/>
        </p:nvSpPr>
        <p:spPr>
          <a:xfrm>
            <a:off x="540000" y="1440000"/>
            <a:ext cx="7299699" cy="4960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 responses (65% of attendees)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Generally, comments were positive. 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b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Positives: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Customers liked the </a:t>
            </a:r>
            <a:r>
              <a:rPr lang="en-US" sz="14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varied content </a:t>
            </a: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and enjoyed the </a:t>
            </a:r>
            <a:r>
              <a:rPr lang="en-US" sz="14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engagement </a:t>
            </a: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levels and opportunities to network and meet </a:t>
            </a:r>
            <a:r>
              <a:rPr lang="en-US" sz="14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face-to-face</a:t>
            </a: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Day was </a:t>
            </a:r>
            <a:r>
              <a:rPr lang="en-US" sz="14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professional</a:t>
            </a: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and we kept to time well.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resentations </a:t>
            </a:r>
            <a:r>
              <a:rPr lang="en-US" sz="14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interesting</a:t>
            </a: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and informative.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Workshops highlighted as </a:t>
            </a:r>
            <a:r>
              <a:rPr lang="en-US" sz="14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well facilitated </a:t>
            </a: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with good discussions and </a:t>
            </a:r>
            <a:r>
              <a:rPr lang="en-US" sz="14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customer-focused</a:t>
            </a: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questions. </a:t>
            </a:r>
            <a:endParaRPr lang="en-US" sz="1400" b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b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Negatives: 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</a:t>
            </a: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ocused on </a:t>
            </a:r>
            <a:r>
              <a:rPr lang="en-US" sz="1400" b="1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room layout, audio/visuals</a:t>
            </a:r>
            <a:endParaRPr lang="en-US" sz="14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Some people found presentations hard to follow as the screens were not where the speakers were positioned</a:t>
            </a:r>
            <a:r>
              <a:rPr lang="en-US" sz="1400" dirty="0">
                <a:solidFill>
                  <a:schemeClr val="tx2"/>
                </a:solidFill>
              </a:rPr>
              <a:t> and presenters didn’t have correct slides on screen at times </a:t>
            </a:r>
            <a:endParaRPr lang="en-US" sz="1400" b="0" kern="120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Some said that some presentations lacked detail and felt too scripted.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Another said that they struggled to hear one or two of the speakers.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DF07BF1-B629-BCFB-F920-833C65E2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Customer feedback</a:t>
            </a:r>
            <a:endParaRPr lang="en-IN" sz="37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5EC67-984F-0CED-3B2F-2029D4366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5" b="2"/>
          <a:stretch>
            <a:fillRect/>
          </a:stretch>
        </p:blipFill>
        <p:spPr>
          <a:xfrm>
            <a:off x="8542660" y="1613992"/>
            <a:ext cx="3418609" cy="2768438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  <a:noFill/>
          <a:ln w="19050">
            <a:solidFill>
              <a:srgbClr val="57BAE5"/>
            </a:solidFill>
          </a:ln>
        </p:spPr>
      </p:pic>
    </p:spTree>
    <p:extLst>
      <p:ext uri="{BB962C8B-B14F-4D97-AF65-F5344CB8AC3E}">
        <p14:creationId xmlns:p14="http://schemas.microsoft.com/office/powerpoint/2010/main" val="3827815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101E1-5A2F-24FF-EC53-B7E5484EA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AB2DD19-4775-759E-2298-74D85E739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July 2025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A7D6C2-621D-01AE-6AD1-67CAD88CBF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1440000"/>
            <a:ext cx="5749786" cy="4236334"/>
          </a:xfrm>
        </p:spPr>
        <p:txBody>
          <a:bodyPr anchor="t">
            <a:norm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</a:t>
            </a:r>
            <a:r>
              <a:rPr lang="en-GB" sz="1400" dirty="0">
                <a:effectLst/>
              </a:rPr>
              <a:t>opies of slides and some supporting information post event.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</a:rPr>
              <a:t>Some customers also asked for: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</a:rPr>
              <a:t>an update on Code Management Reform impact on Xoserve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</a:rPr>
              <a:t>further dissemination on decarb projects such as H100 and RTSM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</a:rPr>
              <a:t>more Slido content with an opportunity to pose</a:t>
            </a:r>
            <a:r>
              <a:rPr lang="en-GB" sz="1400" dirty="0">
                <a:solidFill>
                  <a:schemeClr val="bg1"/>
                </a:solidFill>
              </a:rPr>
              <a:t> anonymous</a:t>
            </a:r>
            <a:r>
              <a:rPr lang="en-GB" sz="1400" dirty="0">
                <a:solidFill>
                  <a:schemeClr val="bg1"/>
                </a:solidFill>
                <a:effectLst/>
              </a:rPr>
              <a:t> questions via the platform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</a:rPr>
              <a:t>the interactive workshop groups to be mixed up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awareness of workshop discussion themes beforehand so attendees can prepare</a:t>
            </a: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C941B61-1F0F-A83F-C49C-0B272BB1E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 anchor="ctr">
            <a:normAutofit/>
          </a:bodyPr>
          <a:lstStyle/>
          <a:p>
            <a:r>
              <a:rPr lang="en-US" sz="3700" dirty="0"/>
              <a:t>Survey suggestions for improvement</a:t>
            </a:r>
            <a:endParaRPr lang="en-IN" sz="37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AE011A-4E33-E43B-9B97-126E452005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35" r="5523" b="2"/>
          <a:stretch>
            <a:fillRect/>
          </a:stretch>
        </p:blipFill>
        <p:spPr>
          <a:xfrm>
            <a:off x="6462533" y="1223699"/>
            <a:ext cx="4857508" cy="4857971"/>
          </a:xfrm>
          <a:prstGeom prst="ellipse">
            <a:avLst/>
          </a:prstGeom>
          <a:noFill/>
          <a:ln w="19050">
            <a:solidFill>
              <a:srgbClr val="57BAE5"/>
            </a:solidFill>
          </a:ln>
        </p:spPr>
      </p:pic>
    </p:spTree>
    <p:extLst>
      <p:ext uri="{BB962C8B-B14F-4D97-AF65-F5344CB8AC3E}">
        <p14:creationId xmlns:p14="http://schemas.microsoft.com/office/powerpoint/2010/main" val="3845316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18378-5FD5-3054-8564-009D8F341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A159DC3-D60D-9328-1F7F-0707FDCC3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448" y="2012445"/>
            <a:ext cx="2435552" cy="2435552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FDC5DE3-A329-314F-090F-E679A5031F91}"/>
              </a:ext>
            </a:extLst>
          </p:cNvPr>
          <p:cNvSpPr txBox="1">
            <a:spLocks/>
          </p:cNvSpPr>
          <p:nvPr/>
        </p:nvSpPr>
        <p:spPr>
          <a:xfrm>
            <a:off x="540000" y="1440000"/>
            <a:ext cx="7148223" cy="402221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600" b="1" i="0" u="none" strike="noStrike" kern="1200" cap="none" spc="0" normalizeH="0" baseline="0" noProof="0" dirty="0">
                <a:ln>
                  <a:noFill/>
                </a:ln>
                <a:solidFill>
                  <a:srgbClr val="5947F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we’ll do to improve</a:t>
            </a:r>
          </a:p>
          <a:p>
            <a:pPr marL="285750" marR="0" lvl="0" indent="-285750" algn="l" defTabSz="914400" rtl="0" eaLnBrk="1" fontAlgn="auto" latinLnBrk="0" hangingPunct="1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5600" b="1" i="0" u="none" strike="noStrike" kern="1200" cap="none" spc="0" normalizeH="0" baseline="0" noProof="0" dirty="0">
                <a:ln>
                  <a:noFill/>
                </a:ln>
                <a:solidFill>
                  <a:srgbClr val="2222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Presentations</a:t>
            </a:r>
          </a:p>
          <a:p>
            <a:pPr marL="742950" lvl="1" indent="-285750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Font typeface="Arial" panose="020B0604020202020204" pitchFamily="34" charset="0"/>
              <a:buChar char="•"/>
              <a:defRPr/>
            </a:pPr>
            <a:r>
              <a:rPr lang="en-GB" sz="5600" dirty="0">
                <a:solidFill>
                  <a:srgbClr val="222233"/>
                </a:solidFill>
                <a:latin typeface="Century Gothic" panose="020B0502020202020204" pitchFamily="34" charset="0"/>
              </a:rPr>
              <a:t>Send slide deck and supporting information to customers post event</a:t>
            </a:r>
          </a:p>
          <a:p>
            <a:pPr marL="742950" lvl="1" indent="-285750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5600" b="0" i="0" u="none" strike="noStrike" kern="1200" cap="none" spc="0" normalizeH="0" baseline="0" noProof="0" dirty="0">
                <a:ln>
                  <a:noFill/>
                </a:ln>
                <a:solidFill>
                  <a:srgbClr val="2222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Continuously improve presentation style</a:t>
            </a:r>
          </a:p>
          <a:p>
            <a:pPr marL="742950" lvl="1" indent="-285750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Font typeface="Arial" panose="020B0604020202020204" pitchFamily="34" charset="0"/>
              <a:buChar char="•"/>
              <a:defRPr/>
            </a:pPr>
            <a:r>
              <a:rPr lang="en-GB" sz="5600" dirty="0">
                <a:solidFill>
                  <a:srgbClr val="222233"/>
                </a:solidFill>
                <a:latin typeface="Century Gothic" panose="020B0502020202020204" pitchFamily="34" charset="0"/>
              </a:rPr>
              <a:t>Continue to develop use of </a:t>
            </a:r>
            <a:r>
              <a:rPr lang="en-GB" sz="5600" dirty="0" err="1">
                <a:solidFill>
                  <a:srgbClr val="222233"/>
                </a:solidFill>
                <a:latin typeface="Century Gothic" panose="020B0502020202020204" pitchFamily="34" charset="0"/>
              </a:rPr>
              <a:t>Slido</a:t>
            </a:r>
            <a:r>
              <a:rPr lang="en-GB" sz="5600" dirty="0">
                <a:solidFill>
                  <a:srgbClr val="222233"/>
                </a:solidFill>
                <a:latin typeface="Century Gothic" panose="020B0502020202020204" pitchFamily="34" charset="0"/>
              </a:rPr>
              <a:t> for live polling and Q&amp;As </a:t>
            </a:r>
          </a:p>
          <a:p>
            <a:pPr marL="742950" lvl="1" indent="-285750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Font typeface="Arial" panose="020B0604020202020204" pitchFamily="34" charset="0"/>
              <a:buChar char="•"/>
              <a:defRPr/>
            </a:pPr>
            <a:r>
              <a:rPr lang="en-GB" sz="5600" dirty="0">
                <a:solidFill>
                  <a:srgbClr val="222233"/>
                </a:solidFill>
                <a:latin typeface="Century Gothic" panose="020B0502020202020204" pitchFamily="34" charset="0"/>
              </a:rPr>
              <a:t>Provide updates on decarb projects and Code Reform impact </a:t>
            </a:r>
            <a:endParaRPr kumimoji="0" lang="en-GB" sz="5600" b="0" i="0" u="none" strike="noStrike" kern="1200" cap="none" spc="0" normalizeH="0" baseline="0" noProof="0" dirty="0">
              <a:ln>
                <a:noFill/>
              </a:ln>
              <a:solidFill>
                <a:srgbClr val="22223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5600" b="1" i="0" u="none" strike="noStrike" kern="1200" cap="none" spc="0" normalizeH="0" baseline="0" noProof="0" dirty="0">
                <a:ln>
                  <a:noFill/>
                </a:ln>
                <a:solidFill>
                  <a:srgbClr val="2222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Interactive workshops </a:t>
            </a:r>
          </a:p>
          <a:p>
            <a:pPr marL="742950" lvl="1" indent="-285750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5600" b="0" i="0" u="none" strike="noStrike" kern="1200" cap="none" spc="0" normalizeH="0" baseline="0" noProof="0" dirty="0">
                <a:ln>
                  <a:noFill/>
                </a:ln>
                <a:solidFill>
                  <a:srgbClr val="2222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Share workshop content with attendees pre-event</a:t>
            </a:r>
          </a:p>
          <a:p>
            <a:pPr marL="742950" lvl="1" indent="-285750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5600" b="0" i="0" u="none" strike="noStrike" kern="1200" cap="none" spc="0" normalizeH="0" baseline="0" noProof="0" dirty="0">
                <a:ln>
                  <a:noFill/>
                </a:ln>
                <a:solidFill>
                  <a:srgbClr val="2222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Mix up groups when hosting multiple interactive workshops</a:t>
            </a:r>
          </a:p>
          <a:p>
            <a:pPr marL="285750" marR="0" lvl="0" indent="-285750" algn="l" defTabSz="914400" rtl="0" eaLnBrk="1" fontAlgn="auto" latinLnBrk="0" hangingPunct="1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5600" b="1" i="0" u="none" strike="noStrike" kern="1200" cap="none" spc="0" normalizeH="0" baseline="0" noProof="0" dirty="0">
                <a:ln>
                  <a:noFill/>
                </a:ln>
                <a:solidFill>
                  <a:srgbClr val="2222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Logistics </a:t>
            </a:r>
          </a:p>
          <a:p>
            <a:pPr marL="742950" lvl="1" indent="-285750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Font typeface="Arial" panose="020B0604020202020204" pitchFamily="34" charset="0"/>
              <a:buChar char="•"/>
              <a:defRPr/>
            </a:pPr>
            <a:r>
              <a:rPr kumimoji="0" lang="en-GB" sz="5600" b="0" i="0" u="none" strike="noStrike" kern="1200" cap="none" spc="0" normalizeH="0" baseline="0" noProof="0" dirty="0">
                <a:ln>
                  <a:noFill/>
                </a:ln>
                <a:solidFill>
                  <a:srgbClr val="22223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Consider alternative rooms / set up</a:t>
            </a:r>
          </a:p>
          <a:p>
            <a:pPr marL="742950" lvl="1" indent="-285750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Font typeface="Arial" panose="020B0604020202020204" pitchFamily="34" charset="0"/>
              <a:buChar char="•"/>
              <a:defRPr/>
            </a:pPr>
            <a:r>
              <a:rPr lang="en-GB" sz="5600" dirty="0">
                <a:solidFill>
                  <a:srgbClr val="222233"/>
                </a:solidFill>
                <a:latin typeface="Century Gothic" panose="020B0502020202020204" pitchFamily="34" charset="0"/>
              </a:rPr>
              <a:t>Portable mini microphones for improved audio</a:t>
            </a:r>
            <a:endParaRPr kumimoji="0" lang="en-GB" sz="5600" b="0" i="0" u="none" strike="noStrike" kern="1200" cap="none" spc="0" normalizeH="0" baseline="0" noProof="0" dirty="0">
              <a:ln>
                <a:noFill/>
              </a:ln>
              <a:solidFill>
                <a:srgbClr val="22223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742950" lvl="1" indent="-285750">
              <a:lnSpc>
                <a:spcPct val="0"/>
              </a:lnSpc>
              <a:spcBef>
                <a:spcPts val="1000"/>
              </a:spcBef>
              <a:spcAft>
                <a:spcPts val="1800"/>
              </a:spcAft>
              <a:buClr>
                <a:srgbClr val="5947FC"/>
              </a:buClr>
              <a:buFont typeface="Arial" panose="020B0604020202020204" pitchFamily="34" charset="0"/>
              <a:buChar char="•"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2223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5760E6-D5AA-3E70-F84E-E6D0F163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/>
          <a:p>
            <a:r>
              <a:rPr lang="en-US" dirty="0"/>
              <a:t>Our response</a:t>
            </a:r>
            <a:endParaRPr lang="en-IN" sz="40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749E564-4272-D77E-BC3B-D5BECCC38F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74" r="3348"/>
          <a:stretch>
            <a:fillRect/>
          </a:stretch>
        </p:blipFill>
        <p:spPr>
          <a:xfrm>
            <a:off x="8035939" y="3453478"/>
            <a:ext cx="2435320" cy="2435552"/>
          </a:xfrm>
          <a:prstGeom prst="ellipse">
            <a:avLst/>
          </a:pr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3305A032-24CD-295B-C3CF-68B6D04F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06" r="18834"/>
          <a:stretch>
            <a:fillRect/>
          </a:stretch>
        </p:blipFill>
        <p:spPr>
          <a:xfrm>
            <a:off x="8035939" y="521821"/>
            <a:ext cx="2435320" cy="2435552"/>
          </a:xfrm>
          <a:prstGeom prst="ellipse">
            <a:avLst/>
          </a:pr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ACE4D170-A274-A5E0-5598-D6553981C7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581" t="15562" r="5230"/>
          <a:stretch>
            <a:fillRect/>
          </a:stretch>
        </p:blipFill>
        <p:spPr>
          <a:xfrm>
            <a:off x="6667271" y="1935931"/>
            <a:ext cx="2358629" cy="2358854"/>
          </a:xfrm>
          <a:prstGeom prst="ellipse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59175684-3C69-F2AD-EACD-7048F2B8C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5F7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July 2025</a:t>
            </a:r>
          </a:p>
        </p:txBody>
      </p:sp>
    </p:spTree>
    <p:extLst>
      <p:ext uri="{BB962C8B-B14F-4D97-AF65-F5344CB8AC3E}">
        <p14:creationId xmlns:p14="http://schemas.microsoft.com/office/powerpoint/2010/main" val="2145877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928A9-2049-0B5B-7802-C1B982471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E5A0AA9-2C44-207E-D629-A165E85AF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448" y="2012445"/>
            <a:ext cx="2435552" cy="2435552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CD7AE9D-0B24-F50E-F1A4-A753B96FD616}"/>
              </a:ext>
            </a:extLst>
          </p:cNvPr>
          <p:cNvSpPr txBox="1">
            <a:spLocks/>
          </p:cNvSpPr>
          <p:nvPr/>
        </p:nvSpPr>
        <p:spPr>
          <a:xfrm>
            <a:off x="540000" y="1440000"/>
            <a:ext cx="5220000" cy="402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947F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update on code reform and Xoserve impact</a:t>
            </a:r>
            <a:endParaRPr lang="en-GB" sz="1400" dirty="0"/>
          </a:p>
          <a:p>
            <a:pPr>
              <a:lnSpc>
                <a:spcPct val="110000"/>
              </a:lnSpc>
            </a:pPr>
            <a:r>
              <a:rPr lang="en-GB" sz="1400" dirty="0"/>
              <a:t>Xoserve continues to believe that a whole industry-led solution for code reform in the gas sector is preferable, building on the themes of our </a:t>
            </a:r>
            <a:r>
              <a:rPr lang="en-GB" sz="1400" dirty="0">
                <a:hlinkClick r:id="rId3"/>
              </a:rPr>
              <a:t>white paper</a:t>
            </a:r>
            <a:r>
              <a:rPr lang="en-GB" sz="1400" dirty="0"/>
              <a:t>. 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We are supporting both the Cross-Code working group and GNC working group and intend to review our current operating model against the proposed code management model. Xoserve plans to develop a readiness plan for code reform.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BB613D-60B1-E6D5-795E-E8117927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/>
          <a:p>
            <a:r>
              <a:rPr lang="en-US" dirty="0"/>
              <a:t>Our response</a:t>
            </a:r>
            <a:endParaRPr lang="en-IN" sz="40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C60645B-718F-EC43-5D3E-94F68930B3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974" r="3348"/>
          <a:stretch>
            <a:fillRect/>
          </a:stretch>
        </p:blipFill>
        <p:spPr>
          <a:xfrm>
            <a:off x="8035939" y="3453478"/>
            <a:ext cx="2435320" cy="2435552"/>
          </a:xfrm>
          <a:prstGeom prst="ellipse">
            <a:avLst/>
          </a:pr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E05A3E03-0646-15BB-62AF-523736B2C7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506" r="18834"/>
          <a:stretch>
            <a:fillRect/>
          </a:stretch>
        </p:blipFill>
        <p:spPr>
          <a:xfrm>
            <a:off x="8035939" y="521821"/>
            <a:ext cx="2435320" cy="2435552"/>
          </a:xfrm>
          <a:prstGeom prst="ellipse">
            <a:avLst/>
          </a:pr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BCF64B6B-4513-D6A0-2805-6EF09EDE23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581" t="15562" r="5230"/>
          <a:stretch>
            <a:fillRect/>
          </a:stretch>
        </p:blipFill>
        <p:spPr>
          <a:xfrm>
            <a:off x="6667271" y="1935931"/>
            <a:ext cx="2358629" cy="2358854"/>
          </a:xfrm>
          <a:prstGeom prst="ellipse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5FE61043-A5CC-D049-8463-4BEAF1799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5F7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July 2025</a:t>
            </a:r>
          </a:p>
        </p:txBody>
      </p:sp>
    </p:spTree>
    <p:extLst>
      <p:ext uri="{BB962C8B-B14F-4D97-AF65-F5344CB8AC3E}">
        <p14:creationId xmlns:p14="http://schemas.microsoft.com/office/powerpoint/2010/main" val="230712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F7E6-6E9B-FADE-EBE7-9FD5339CB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9FDC808-922A-6C79-B548-67456D1D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July 2025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84491F-AC3B-2AB3-6656-8E7CFEBE30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1440000"/>
            <a:ext cx="9815947" cy="4595729"/>
          </a:xfrm>
        </p:spPr>
        <p:txBody>
          <a:bodyPr anchor="t">
            <a:no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Webpage being created on BP26 site: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</a:rPr>
              <a:t>Slide deck</a:t>
            </a:r>
            <a:r>
              <a:rPr lang="en-GB" sz="1400" dirty="0">
                <a:solidFill>
                  <a:schemeClr val="bg1"/>
                </a:solidFill>
              </a:rPr>
              <a:t> and videos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</a:rPr>
              <a:t>Summary report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</a:rPr>
              <a:t>Useful links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</a:rPr>
              <a:t>Post-event summary report to be produced: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Collating all notes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Internal review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Take key themes to shape business planning and future decisions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Share with customers and stakeholders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Future event planning – Deliver actions based on customer feedback to make improvements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C7D67-71D9-1926-9A06-61DC91DD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 anchor="ctr">
            <a:normAutofit/>
          </a:bodyPr>
          <a:lstStyle/>
          <a:p>
            <a:r>
              <a:rPr lang="en-US" sz="3700" dirty="0"/>
              <a:t>Next steps </a:t>
            </a:r>
            <a:endParaRPr lang="en-IN" sz="3700" dirty="0"/>
          </a:p>
        </p:txBody>
      </p:sp>
    </p:spTree>
    <p:extLst>
      <p:ext uri="{BB962C8B-B14F-4D97-AF65-F5344CB8AC3E}">
        <p14:creationId xmlns:p14="http://schemas.microsoft.com/office/powerpoint/2010/main" val="29063466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212133"/>
      </a:dk1>
      <a:lt1>
        <a:srgbClr val="F5F7FF"/>
      </a:lt1>
      <a:dk2>
        <a:srgbClr val="212133"/>
      </a:dk2>
      <a:lt2>
        <a:srgbClr val="F5F7FF"/>
      </a:lt2>
      <a:accent1>
        <a:srgbClr val="5947FC"/>
      </a:accent1>
      <a:accent2>
        <a:srgbClr val="6680FF"/>
      </a:accent2>
      <a:accent3>
        <a:srgbClr val="57BAE5"/>
      </a:accent3>
      <a:accent4>
        <a:srgbClr val="0F9ED5"/>
      </a:accent4>
      <a:accent5>
        <a:srgbClr val="ED45AB"/>
      </a:accent5>
      <a:accent6>
        <a:srgbClr val="00BF75"/>
      </a:accent6>
      <a:hlink>
        <a:srgbClr val="5947FC"/>
      </a:hlink>
      <a:folHlink>
        <a:srgbClr val="ED45A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14690ECF68B84192A585725EA7AFDB" ma:contentTypeVersion="18" ma:contentTypeDescription="Create a new document." ma:contentTypeScope="" ma:versionID="614b0666ccdb33912d04e821712afce2">
  <xsd:schema xmlns:xsd="http://www.w3.org/2001/XMLSchema" xmlns:xs="http://www.w3.org/2001/XMLSchema" xmlns:p="http://schemas.microsoft.com/office/2006/metadata/properties" xmlns:ns2="b699731b-c6a0-4a44-a788-c004588c3e04" xmlns:ns3="f5effcbb-b79d-48af-bb7d-c3d43ed49208" targetNamespace="http://schemas.microsoft.com/office/2006/metadata/properties" ma:root="true" ma:fieldsID="79dc5113a0495cc9dfee149b47290810" ns2:_="" ns3:_="">
    <xsd:import namespace="b699731b-c6a0-4a44-a788-c004588c3e04"/>
    <xsd:import namespace="f5effcbb-b79d-48af-bb7d-c3d43ed492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9731b-c6a0-4a44-a788-c004588c3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6a340b-be33-4024-b1a4-a1d895e160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ffcbb-b79d-48af-bb7d-c3d43ed492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0f6392a-101c-488f-a2a9-5e7b0468ba98}" ma:internalName="TaxCatchAll" ma:showField="CatchAllData" ma:web="f5effcbb-b79d-48af-bb7d-c3d43ed492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99731b-c6a0-4a44-a788-c004588c3e04">
      <Terms xmlns="http://schemas.microsoft.com/office/infopath/2007/PartnerControls"/>
    </lcf76f155ced4ddcb4097134ff3c332f>
    <TaxCatchAll xmlns="f5effcbb-b79d-48af-bb7d-c3d43ed4920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27259F-E83B-4C3D-A731-37FDFE12E6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99731b-c6a0-4a44-a788-c004588c3e04"/>
    <ds:schemaRef ds:uri="f5effcbb-b79d-48af-bb7d-c3d43ed492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CEE2BF-A0C8-433C-99A9-D210A2EEE61A}">
  <ds:schemaRefs>
    <ds:schemaRef ds:uri="http://schemas.microsoft.com/office/2006/metadata/properties"/>
    <ds:schemaRef ds:uri="http://www.w3.org/XML/1998/namespace"/>
    <ds:schemaRef ds:uri="b699731b-c6a0-4a44-a788-c004588c3e04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f5effcbb-b79d-48af-bb7d-c3d43ed4920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9292A8D-14D7-40E3-A506-831814CD5D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475</Words>
  <Application>Microsoft Macintosh PowerPoint</Application>
  <PresentationFormat>Widescreen</PresentationFormat>
  <Paragraphs>78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Century Gothic</vt:lpstr>
      <vt:lpstr>Quicksand</vt:lpstr>
      <vt:lpstr>Quicksand Bold</vt:lpstr>
      <vt:lpstr>Quicksand Book</vt:lpstr>
      <vt:lpstr>1_Office Theme</vt:lpstr>
      <vt:lpstr>8 July Customer Strategy Day</vt:lpstr>
      <vt:lpstr>Attendees</vt:lpstr>
      <vt:lpstr>PowerPoint Presentation</vt:lpstr>
      <vt:lpstr>Customer feedback</vt:lpstr>
      <vt:lpstr>Survey suggestions for improvement</vt:lpstr>
      <vt:lpstr>Our response</vt:lpstr>
      <vt:lpstr>Our response</vt:lpstr>
      <vt:lpstr>Next steps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Clarke</dc:creator>
  <cp:lastModifiedBy>David Stokes</cp:lastModifiedBy>
  <cp:revision>6</cp:revision>
  <dcterms:created xsi:type="dcterms:W3CDTF">2025-07-10T11:12:55Z</dcterms:created>
  <dcterms:modified xsi:type="dcterms:W3CDTF">2025-07-24T09:50:24Z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0x010100A114690ECF68B84192A585725EA7AFDB</vt:lpwstr>
  </property>
  <property fmtid="{D5CDD505-2E9C-101B-9397-08002B2CF9AE}" pid="3" name="MediaServiceImageTags">
    <vt:lpwstr/>
  </property>
</Properties>
</file>